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Nunito Sans Light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exend Deca"/>
      <p:regular r:id="rId25"/>
    </p:embeddedFont>
    <p:embeddedFont>
      <p:font typeface="Nunito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Light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Sans-regular.fntdata"/><Relationship Id="rId25" Type="http://schemas.openxmlformats.org/officeDocument/2006/relationships/font" Target="fonts/LexendDeca-regular.fntdata"/><Relationship Id="rId28" Type="http://schemas.openxmlformats.org/officeDocument/2006/relationships/font" Target="fonts/NunitoSans-italic.fntdata"/><Relationship Id="rId27" Type="http://schemas.openxmlformats.org/officeDocument/2006/relationships/font" Target="fonts/Nuni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SansLight-regular.fntdata"/><Relationship Id="rId16" Type="http://schemas.openxmlformats.org/officeDocument/2006/relationships/slide" Target="slides/slide12.xml"/><Relationship Id="rId19" Type="http://schemas.openxmlformats.org/officeDocument/2006/relationships/font" Target="fonts/NunitoSansLight-italic.fntdata"/><Relationship Id="rId18" Type="http://schemas.openxmlformats.org/officeDocument/2006/relationships/font" Target="fonts/NunitoSa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0a0d7e1a2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0a0d7e1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083ee61c9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083ee61c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0a0d7e1a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0a0d7e1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0a0d7e1a2_2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0a0d7e1a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0a0d7e1a2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0a0d7e1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0a0d7e1a2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0a0d7e1a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0a0d7e1a2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0a0d7e1a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0a0d7e1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0a0d7e1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0" sz="4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fmla="val 6032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03600" y="303600"/>
            <a:ext cx="1216772" cy="1353000"/>
            <a:chOff x="304800" y="900"/>
            <a:chExt cx="1216772" cy="1353000"/>
          </a:xfrm>
        </p:grpSpPr>
        <p:sp>
          <p:nvSpPr>
            <p:cNvPr id="20" name="Google Shape;20;p3"/>
            <p:cNvSpPr/>
            <p:nvPr/>
          </p:nvSpPr>
          <p:spPr>
            <a:xfrm>
              <a:off x="304800" y="900"/>
              <a:ext cx="1049100" cy="135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1612525" y="1113501"/>
            <a:ext cx="2788800" cy="9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b="0" sz="4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612525" y="2141608"/>
            <a:ext cx="2788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b="1" sz="8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rect b="b" l="l" r="r" t="t"/>
            <a:pathLst>
              <a:path extrusionOk="0" h="41915" w="4198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half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rect b="b" l="l" r="r" t="t"/>
            <a:pathLst>
              <a:path extrusionOk="0" h="66489" w="42213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rect b="b" l="l" r="r" t="t"/>
            <a:pathLst>
              <a:path extrusionOk="0" h="41915" w="4198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rect b="b" l="l" r="r" t="t"/>
            <a:pathLst>
              <a:path extrusionOk="0" h="41915" w="4198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" name="Google Shape;70;p8"/>
          <p:cNvSpPr txBox="1"/>
          <p:nvPr>
            <p:ph idx="3" type="body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rect b="b" l="l" r="r" t="t"/>
            <a:pathLst>
              <a:path extrusionOk="0" h="41915" w="41985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10"/>
          <p:cNvGrpSpPr/>
          <p:nvPr/>
        </p:nvGrpSpPr>
        <p:grpSpPr>
          <a:xfrm>
            <a:off x="296621" y="4197875"/>
            <a:ext cx="8103079" cy="640800"/>
            <a:chOff x="296621" y="713075"/>
            <a:chExt cx="8103079" cy="640800"/>
          </a:xfrm>
        </p:grpSpPr>
        <p:sp>
          <p:nvSpPr>
            <p:cNvPr id="80" name="Google Shape;80;p10"/>
            <p:cNvSpPr/>
            <p:nvPr/>
          </p:nvSpPr>
          <p:spPr>
            <a:xfrm>
              <a:off x="304800" y="713075"/>
              <a:ext cx="8094900" cy="64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5400000">
              <a:off x="223871" y="947150"/>
              <a:ext cx="319500" cy="174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r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b="1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556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556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556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556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556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556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556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://drive.google.com/file/d/1pak-hVMWtt7n5OC7QiAPSbqqXn-ZkaYv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idx="1" type="subTitle"/>
          </p:nvPr>
        </p:nvSpPr>
        <p:spPr>
          <a:xfrm>
            <a:off x="1612525" y="2836148"/>
            <a:ext cx="2788800" cy="19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Bridging the gap between farmers and potential</a:t>
            </a:r>
            <a:endParaRPr b="1" sz="2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buyers</a:t>
            </a:r>
            <a:endParaRPr b="1" sz="2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309375" y="309375"/>
            <a:ext cx="10428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:)</a:t>
            </a:r>
            <a:endParaRPr sz="6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3" name="Google Shape;93;p12"/>
          <p:cNvSpPr txBox="1"/>
          <p:nvPr>
            <p:ph idx="4294967295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 txBox="1"/>
          <p:nvPr>
            <p:ph type="ctrTitle"/>
          </p:nvPr>
        </p:nvSpPr>
        <p:spPr>
          <a:xfrm>
            <a:off x="1536325" y="902300"/>
            <a:ext cx="4166700" cy="10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Kisaan Bazaar</a:t>
            </a:r>
            <a:endParaRPr sz="6000"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725" y="71575"/>
            <a:ext cx="1806900" cy="1317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idx="4294967295" type="ctrTitle"/>
          </p:nvPr>
        </p:nvSpPr>
        <p:spPr>
          <a:xfrm>
            <a:off x="855300" y="1056275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5454"/>
                </a:solidFill>
              </a:rPr>
              <a:t>404 found :(</a:t>
            </a:r>
            <a:endParaRPr sz="8000">
              <a:solidFill>
                <a:srgbClr val="FF5454"/>
              </a:solidFill>
            </a:endParaRPr>
          </a:p>
        </p:txBody>
      </p:sp>
      <p:sp>
        <p:nvSpPr>
          <p:cNvPr id="176" name="Google Shape;176;p21"/>
          <p:cNvSpPr txBox="1"/>
          <p:nvPr>
            <p:ph idx="4294967295" type="subTitle"/>
          </p:nvPr>
        </p:nvSpPr>
        <p:spPr>
          <a:xfrm>
            <a:off x="855300" y="2507500"/>
            <a:ext cx="7754100" cy="6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Till now no Competitor found who do the exactly same thing as what we are planning to do. So we have a 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competitive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advantage as we are</a:t>
            </a:r>
            <a:endParaRPr b="1"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●"/>
            </a:pPr>
            <a:r>
              <a:rPr b="1"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First in Market</a:t>
            </a:r>
            <a:endParaRPr b="1"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ans"/>
              <a:buChar char="●"/>
            </a:pPr>
            <a:r>
              <a:rPr b="1"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Simple to use</a:t>
            </a:r>
            <a:endParaRPr b="1"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●"/>
            </a:pPr>
            <a:r>
              <a:rPr b="1"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Farmers can sell their crops as well as a wholesaler can buy crops in just 3 clicks</a:t>
            </a:r>
            <a:endParaRPr b="1"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855300" y="485400"/>
            <a:ext cx="456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Competition</a:t>
            </a:r>
            <a:endParaRPr b="1" sz="4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4294967295" type="body"/>
          </p:nvPr>
        </p:nvSpPr>
        <p:spPr>
          <a:xfrm>
            <a:off x="855300" y="373575"/>
            <a:ext cx="40974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Technology</a:t>
            </a:r>
            <a:endParaRPr sz="24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" sz="1800">
                <a:solidFill>
                  <a:schemeClr val="lt1"/>
                </a:solidFill>
              </a:rPr>
              <a:t>App built on Android Studio in JAVA.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" sz="1800">
                <a:solidFill>
                  <a:schemeClr val="lt1"/>
                </a:solidFill>
              </a:rPr>
              <a:t>NoSQL backend used.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" sz="1800">
                <a:solidFill>
                  <a:schemeClr val="lt1"/>
                </a:solidFill>
              </a:rPr>
              <a:t>Used Node.js, express.js, and firebase.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" sz="1800">
                <a:solidFill>
                  <a:schemeClr val="lt1"/>
                </a:solidFill>
              </a:rPr>
              <a:t>Deployed APIs on Heroku.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5271751" y="663664"/>
            <a:ext cx="1839702" cy="3815906"/>
            <a:chOff x="2547150" y="238125"/>
            <a:chExt cx="2525675" cy="5238750"/>
          </a:xfrm>
        </p:grpSpPr>
        <p:sp>
          <p:nvSpPr>
            <p:cNvPr id="186" name="Google Shape;186;p2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175" y="1023650"/>
            <a:ext cx="1757000" cy="3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4294967295" type="ctrTitle"/>
          </p:nvPr>
        </p:nvSpPr>
        <p:spPr>
          <a:xfrm>
            <a:off x="542175" y="617550"/>
            <a:ext cx="60195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GeekBusters!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96" name="Google Shape;196;p23"/>
          <p:cNvSpPr txBox="1"/>
          <p:nvPr>
            <p:ph idx="4294967295" type="subTitle"/>
          </p:nvPr>
        </p:nvSpPr>
        <p:spPr>
          <a:xfrm>
            <a:off x="682800" y="1784024"/>
            <a:ext cx="3312600" cy="1088400"/>
          </a:xfrm>
          <a:prstGeom prst="rect">
            <a:avLst/>
          </a:prstGeom>
          <a:effectLst>
            <a:outerShdw blurRad="42863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Varun Bhardwaj - IIT2019091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Smitesh Hadape - IIT2019090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Varun Tiwari       - IIT2019154 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Garvit Chittora    -IIT2019142 </a:t>
            </a:r>
            <a:endParaRPr b="1"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542175" y="3087000"/>
            <a:ext cx="43026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Thanks!</a:t>
            </a:r>
            <a:endParaRPr b="1" sz="72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702900" y="8971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Problems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Farmers are not getting the best price for their crop, not even their MSP defined by the government.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Farmers are forced to sell their crops to the nearest market place available.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Organic/Fresh food items are not available to wholesal</a:t>
            </a: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ers</a:t>
            </a: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675" y="328475"/>
            <a:ext cx="2376524" cy="420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652650" y="8569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Solutions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993800" y="1460875"/>
            <a:ext cx="4824300" cy="44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2200"/>
              <a:buFont typeface="Nunito Sans"/>
              <a:buChar char="▪"/>
            </a:pPr>
            <a:r>
              <a:rPr lang="en" sz="1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have created an app through which farmer can sell their crops from their </a:t>
            </a:r>
            <a:r>
              <a:rPr b="1" lang="en" sz="1800">
                <a:solidFill>
                  <a:srgbClr val="FF5454"/>
                </a:solidFill>
                <a:latin typeface="Nunito Sans"/>
                <a:ea typeface="Nunito Sans"/>
                <a:cs typeface="Nunito Sans"/>
                <a:sym typeface="Nunito Sans"/>
              </a:rPr>
              <a:t>MOBILE</a:t>
            </a:r>
            <a:r>
              <a:rPr b="1" lang="en" sz="1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 sz="1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without needing to go to the market. </a:t>
            </a:r>
            <a:endParaRPr sz="18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2200"/>
              <a:buFont typeface="Nunito Sans"/>
              <a:buChar char="▪"/>
            </a:pPr>
            <a:r>
              <a:rPr lang="en" sz="1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Farmers will get better prices for their crops and this might resolve MSP problems that farmers are facing now. </a:t>
            </a:r>
            <a:endParaRPr sz="18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E263A"/>
              </a:buClr>
              <a:buSzPts val="2200"/>
              <a:buFont typeface="Nunito Sans"/>
              <a:buChar char="▪"/>
            </a:pPr>
            <a:r>
              <a:rPr lang="en" sz="1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Organic/Fresh food items will be available to wholesalers at a buttons touch.</a:t>
            </a:r>
            <a:endParaRPr sz="1800">
              <a:solidFill>
                <a:srgbClr val="1E263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275" y="328200"/>
            <a:ext cx="2381926" cy="420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4294967295" type="ctrTitle"/>
          </p:nvPr>
        </p:nvSpPr>
        <p:spPr>
          <a:xfrm>
            <a:off x="855300" y="178140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5454"/>
                </a:solidFill>
              </a:rPr>
              <a:t>145,000,000</a:t>
            </a:r>
            <a:endParaRPr sz="9600">
              <a:solidFill>
                <a:srgbClr val="FF5454"/>
              </a:solidFill>
            </a:endParaRPr>
          </a:p>
        </p:txBody>
      </p:sp>
      <p:sp>
        <p:nvSpPr>
          <p:cNvPr id="117" name="Google Shape;117;p15"/>
          <p:cNvSpPr txBox="1"/>
          <p:nvPr>
            <p:ph idx="4294967295" type="subTitle"/>
          </p:nvPr>
        </p:nvSpPr>
        <p:spPr>
          <a:xfrm>
            <a:off x="855300" y="3038094"/>
            <a:ext cx="7433400" cy="10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India has over 145 million farmers as of Jan 2020 and the number of retail grocery retailers across India in 2020 amounted to about 12.8 million !!</a:t>
            </a:r>
            <a:b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600">
              <a:solidFill>
                <a:srgbClr val="FFFFFF"/>
              </a:solidFill>
            </a:endParaRPr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55300" y="485400"/>
            <a:ext cx="456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Market Size</a:t>
            </a:r>
            <a:endParaRPr b="1" sz="4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02900" y="7447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Features</a:t>
            </a:r>
            <a:endParaRPr sz="2700"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007700" y="1338425"/>
            <a:ext cx="4824300" cy="31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▪"/>
            </a:pP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Currently, we will operate only in B2B businesses like </a:t>
            </a:r>
            <a:r>
              <a:rPr lang="en" sz="1600">
                <a:solidFill>
                  <a:srgbClr val="FF5454"/>
                </a:solidFill>
                <a:latin typeface="Nunito Sans"/>
                <a:ea typeface="Nunito Sans"/>
                <a:cs typeface="Nunito Sans"/>
                <a:sym typeface="Nunito Sans"/>
              </a:rPr>
              <a:t>Udaan </a:t>
            </a: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will sell products only to wholesalers. </a:t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▪"/>
            </a:pP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All wholesalers need to undergo the KYC process to place orders on our app. </a:t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▪"/>
            </a:pP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 similar process will be for farmers too. </a:t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▪"/>
            </a:pP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The delivery charge will be charged to wholesalers. </a:t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▪"/>
            </a:pPr>
            <a:r>
              <a:rPr lang="en" sz="1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Wholesalers can rate farmers, if the rating of farmers is under the given standard then we can block farmer’s accounts.</a:t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675" y="291638"/>
            <a:ext cx="2376525" cy="4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title="new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50" y="305300"/>
            <a:ext cx="8520250" cy="45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idx="4294967295" type="ctrTitle"/>
          </p:nvPr>
        </p:nvSpPr>
        <p:spPr>
          <a:xfrm>
            <a:off x="489100" y="394825"/>
            <a:ext cx="5623800" cy="9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Product Demo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4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7509225" y="1256275"/>
            <a:ext cx="607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6795175" y="1611450"/>
            <a:ext cx="549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7055125" y="2613750"/>
            <a:ext cx="512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>
            <p:ph idx="4294967295" type="ctrTitle"/>
          </p:nvPr>
        </p:nvSpPr>
        <p:spPr>
          <a:xfrm>
            <a:off x="489100" y="394825"/>
            <a:ext cx="5623800" cy="9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Product Demo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39" name="Google Shape;139;p17"/>
          <p:cNvSpPr txBox="1"/>
          <p:nvPr>
            <p:ph idx="4294967295" type="ctrTitle"/>
          </p:nvPr>
        </p:nvSpPr>
        <p:spPr>
          <a:xfrm>
            <a:off x="489100" y="394825"/>
            <a:ext cx="5623800" cy="9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Product Demo</a:t>
            </a:r>
            <a:endParaRPr sz="6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Business 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785850" y="1580225"/>
            <a:ext cx="1572300" cy="1572300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373900" y="1533925"/>
            <a:ext cx="1572300" cy="1572300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197800" y="1533925"/>
            <a:ext cx="1572300" cy="1572300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012" y="1916000"/>
            <a:ext cx="642074" cy="9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548" y="2004987"/>
            <a:ext cx="726900" cy="82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980" y="1929200"/>
            <a:ext cx="821925" cy="781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702900" y="3152525"/>
            <a:ext cx="24045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Can charge for fast delivery later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3205750" y="3152525"/>
            <a:ext cx="2358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Can charge a percentage cut on the order</a:t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5266600" y="3149300"/>
            <a:ext cx="34347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Can earn by order amount in our bank before sending it to the farmer</a:t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02900" y="897100"/>
            <a:ext cx="5129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Market Adoption:</a:t>
            </a:r>
            <a:endParaRPr sz="2700"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can partner with farmer unions and tell them the benefits of using our app.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can pitch the wholesaler that here they will get the best quality product </a:t>
            </a: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at the best price</a:t>
            </a: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 Sans"/>
              <a:buChar char="▪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Products can be booked beforehand.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275" y="328200"/>
            <a:ext cx="2381925" cy="420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ctrTitle"/>
          </p:nvPr>
        </p:nvSpPr>
        <p:spPr>
          <a:xfrm>
            <a:off x="1612525" y="1113501"/>
            <a:ext cx="2788800" cy="6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Us?</a:t>
            </a:r>
            <a:endParaRPr/>
          </a:p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1612525" y="1820754"/>
            <a:ext cx="2788800" cy="23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Because we are trying to create a marketplace where there is no middleman.</a:t>
            </a:r>
            <a:endParaRPr b="1" sz="2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09375" y="309375"/>
            <a:ext cx="10428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:</a:t>
            </a:r>
            <a:r>
              <a:rPr lang="en" sz="6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  <a:endParaRPr sz="60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0" name="Google Shape;170;p20"/>
          <p:cNvSpPr txBox="1"/>
          <p:nvPr>
            <p:ph idx="4294967295" type="sldNum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